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7" r:id="rId2"/>
    <p:sldId id="264" r:id="rId3"/>
    <p:sldId id="256" r:id="rId4"/>
    <p:sldId id="259" r:id="rId5"/>
    <p:sldId id="260" r:id="rId6"/>
    <p:sldId id="263" r:id="rId7"/>
    <p:sldId id="262" r:id="rId8"/>
    <p:sldId id="265" r:id="rId9"/>
    <p:sldId id="266" r:id="rId10"/>
    <p:sldId id="267" r:id="rId11"/>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16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e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9F1B46-9F35-4107-989A-DF8910D7936F}" type="datetimeFigureOut">
              <a:rPr lang="tr-TR" smtClean="0"/>
              <a:t>5.03.2023</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321C59-8053-40E5-BBA2-5EB9E735E091}" type="slidenum">
              <a:rPr lang="tr-TR" smtClean="0"/>
              <a:t>‹#›</a:t>
            </a:fld>
            <a:endParaRPr lang="tr-TR"/>
          </a:p>
        </p:txBody>
      </p:sp>
    </p:spTree>
    <p:extLst>
      <p:ext uri="{BB962C8B-B14F-4D97-AF65-F5344CB8AC3E}">
        <p14:creationId xmlns:p14="http://schemas.microsoft.com/office/powerpoint/2010/main" val="2271574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0F321C59-8053-40E5-BBA2-5EB9E735E091}" type="slidenum">
              <a:rPr lang="tr-TR" smtClean="0"/>
              <a:t>1</a:t>
            </a:fld>
            <a:endParaRPr lang="tr-TR"/>
          </a:p>
        </p:txBody>
      </p:sp>
    </p:spTree>
    <p:extLst>
      <p:ext uri="{BB962C8B-B14F-4D97-AF65-F5344CB8AC3E}">
        <p14:creationId xmlns:p14="http://schemas.microsoft.com/office/powerpoint/2010/main" val="169621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EE518C-60DC-4C18-E583-C2F07D5694AE}"/>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F5EAD7A3-0A0F-1526-E3CE-72795BAADF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B370D1E4-7394-56D3-E185-95E52B1D5DE9}"/>
              </a:ext>
            </a:extLst>
          </p:cNvPr>
          <p:cNvSpPr>
            <a:spLocks noGrp="1"/>
          </p:cNvSpPr>
          <p:nvPr>
            <p:ph type="dt" sz="half" idx="10"/>
          </p:nvPr>
        </p:nvSpPr>
        <p:spPr/>
        <p:txBody>
          <a:bodyPr/>
          <a:lstStyle/>
          <a:p>
            <a:fld id="{6CDE9E52-01FE-49C9-92F1-26DD0D30BD3D}" type="datetimeFigureOut">
              <a:rPr lang="tr-TR" smtClean="0"/>
              <a:t>5.03.2023</a:t>
            </a:fld>
            <a:endParaRPr lang="tr-TR"/>
          </a:p>
        </p:txBody>
      </p:sp>
      <p:sp>
        <p:nvSpPr>
          <p:cNvPr id="5" name="Alt Bilgi Yer Tutucusu 4">
            <a:extLst>
              <a:ext uri="{FF2B5EF4-FFF2-40B4-BE49-F238E27FC236}">
                <a16:creationId xmlns:a16="http://schemas.microsoft.com/office/drawing/2014/main" id="{77AFA725-7126-964C-93DE-E1C443E1B3C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CF8574CB-18F8-930B-4507-6B64BF93B0F5}"/>
              </a:ext>
            </a:extLst>
          </p:cNvPr>
          <p:cNvSpPr>
            <a:spLocks noGrp="1"/>
          </p:cNvSpPr>
          <p:nvPr>
            <p:ph type="sldNum" sz="quarter" idx="12"/>
          </p:nvPr>
        </p:nvSpPr>
        <p:spPr/>
        <p:txBody>
          <a:bodyPr/>
          <a:lstStyle/>
          <a:p>
            <a:fld id="{BB951DF1-9ACB-4B34-99A0-4DA7287EB0B5}" type="slidenum">
              <a:rPr lang="tr-TR" smtClean="0"/>
              <a:t>‹#›</a:t>
            </a:fld>
            <a:endParaRPr lang="tr-TR"/>
          </a:p>
        </p:txBody>
      </p:sp>
    </p:spTree>
    <p:extLst>
      <p:ext uri="{BB962C8B-B14F-4D97-AF65-F5344CB8AC3E}">
        <p14:creationId xmlns:p14="http://schemas.microsoft.com/office/powerpoint/2010/main" val="3433219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F24808F-6EB6-73CF-80DB-39BF3CEAC627}"/>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142703B6-F121-DA37-A62B-4F1A386DC186}"/>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78E011E7-B822-B49E-819B-02DC3F86421B}"/>
              </a:ext>
            </a:extLst>
          </p:cNvPr>
          <p:cNvSpPr>
            <a:spLocks noGrp="1"/>
          </p:cNvSpPr>
          <p:nvPr>
            <p:ph type="dt" sz="half" idx="10"/>
          </p:nvPr>
        </p:nvSpPr>
        <p:spPr/>
        <p:txBody>
          <a:bodyPr/>
          <a:lstStyle/>
          <a:p>
            <a:fld id="{6CDE9E52-01FE-49C9-92F1-26DD0D30BD3D}" type="datetimeFigureOut">
              <a:rPr lang="tr-TR" smtClean="0"/>
              <a:t>5.03.2023</a:t>
            </a:fld>
            <a:endParaRPr lang="tr-TR"/>
          </a:p>
        </p:txBody>
      </p:sp>
      <p:sp>
        <p:nvSpPr>
          <p:cNvPr id="5" name="Alt Bilgi Yer Tutucusu 4">
            <a:extLst>
              <a:ext uri="{FF2B5EF4-FFF2-40B4-BE49-F238E27FC236}">
                <a16:creationId xmlns:a16="http://schemas.microsoft.com/office/drawing/2014/main" id="{354A9B54-9AC4-6BB0-DFA8-E284BDCE4434}"/>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F4CD567A-8B4E-3993-A32F-5ADD903DF67F}"/>
              </a:ext>
            </a:extLst>
          </p:cNvPr>
          <p:cNvSpPr>
            <a:spLocks noGrp="1"/>
          </p:cNvSpPr>
          <p:nvPr>
            <p:ph type="sldNum" sz="quarter" idx="12"/>
          </p:nvPr>
        </p:nvSpPr>
        <p:spPr/>
        <p:txBody>
          <a:bodyPr/>
          <a:lstStyle/>
          <a:p>
            <a:fld id="{BB951DF1-9ACB-4B34-99A0-4DA7287EB0B5}" type="slidenum">
              <a:rPr lang="tr-TR" smtClean="0"/>
              <a:t>‹#›</a:t>
            </a:fld>
            <a:endParaRPr lang="tr-TR"/>
          </a:p>
        </p:txBody>
      </p:sp>
    </p:spTree>
    <p:extLst>
      <p:ext uri="{BB962C8B-B14F-4D97-AF65-F5344CB8AC3E}">
        <p14:creationId xmlns:p14="http://schemas.microsoft.com/office/powerpoint/2010/main" val="432795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7ACAF8EA-0B00-8305-7EF4-44975700BBDC}"/>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43933716-F4BF-5AC4-AD0D-64DB668843DA}"/>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15C6C4EB-2F2D-5435-1D8B-ED85A76C4819}"/>
              </a:ext>
            </a:extLst>
          </p:cNvPr>
          <p:cNvSpPr>
            <a:spLocks noGrp="1"/>
          </p:cNvSpPr>
          <p:nvPr>
            <p:ph type="dt" sz="half" idx="10"/>
          </p:nvPr>
        </p:nvSpPr>
        <p:spPr/>
        <p:txBody>
          <a:bodyPr/>
          <a:lstStyle/>
          <a:p>
            <a:fld id="{6CDE9E52-01FE-49C9-92F1-26DD0D30BD3D}" type="datetimeFigureOut">
              <a:rPr lang="tr-TR" smtClean="0"/>
              <a:t>5.03.2023</a:t>
            </a:fld>
            <a:endParaRPr lang="tr-TR"/>
          </a:p>
        </p:txBody>
      </p:sp>
      <p:sp>
        <p:nvSpPr>
          <p:cNvPr id="5" name="Alt Bilgi Yer Tutucusu 4">
            <a:extLst>
              <a:ext uri="{FF2B5EF4-FFF2-40B4-BE49-F238E27FC236}">
                <a16:creationId xmlns:a16="http://schemas.microsoft.com/office/drawing/2014/main" id="{5626138D-8E0F-0F37-A456-D898B67B76CE}"/>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FB43D544-DA1B-C4BE-D187-51A1116CC316}"/>
              </a:ext>
            </a:extLst>
          </p:cNvPr>
          <p:cNvSpPr>
            <a:spLocks noGrp="1"/>
          </p:cNvSpPr>
          <p:nvPr>
            <p:ph type="sldNum" sz="quarter" idx="12"/>
          </p:nvPr>
        </p:nvSpPr>
        <p:spPr/>
        <p:txBody>
          <a:bodyPr/>
          <a:lstStyle/>
          <a:p>
            <a:fld id="{BB951DF1-9ACB-4B34-99A0-4DA7287EB0B5}" type="slidenum">
              <a:rPr lang="tr-TR" smtClean="0"/>
              <a:t>‹#›</a:t>
            </a:fld>
            <a:endParaRPr lang="tr-TR"/>
          </a:p>
        </p:txBody>
      </p:sp>
    </p:spTree>
    <p:extLst>
      <p:ext uri="{BB962C8B-B14F-4D97-AF65-F5344CB8AC3E}">
        <p14:creationId xmlns:p14="http://schemas.microsoft.com/office/powerpoint/2010/main" val="684370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962F5CF-D3BA-A6A1-41B9-4BC2A8B2C2DE}"/>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1E4E9DD1-58B4-3C2E-3393-54C021C52F28}"/>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CCAEC01B-89CD-5FC1-FE0C-C9E0C7128481}"/>
              </a:ext>
            </a:extLst>
          </p:cNvPr>
          <p:cNvSpPr>
            <a:spLocks noGrp="1"/>
          </p:cNvSpPr>
          <p:nvPr>
            <p:ph type="dt" sz="half" idx="10"/>
          </p:nvPr>
        </p:nvSpPr>
        <p:spPr/>
        <p:txBody>
          <a:bodyPr/>
          <a:lstStyle/>
          <a:p>
            <a:fld id="{6CDE9E52-01FE-49C9-92F1-26DD0D30BD3D}" type="datetimeFigureOut">
              <a:rPr lang="tr-TR" smtClean="0"/>
              <a:t>5.03.2023</a:t>
            </a:fld>
            <a:endParaRPr lang="tr-TR"/>
          </a:p>
        </p:txBody>
      </p:sp>
      <p:sp>
        <p:nvSpPr>
          <p:cNvPr id="5" name="Alt Bilgi Yer Tutucusu 4">
            <a:extLst>
              <a:ext uri="{FF2B5EF4-FFF2-40B4-BE49-F238E27FC236}">
                <a16:creationId xmlns:a16="http://schemas.microsoft.com/office/drawing/2014/main" id="{B9617EB5-5865-6B12-AFA2-8FC0197EC5A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AE7DD29F-2DC2-D837-8B09-21CC43085C71}"/>
              </a:ext>
            </a:extLst>
          </p:cNvPr>
          <p:cNvSpPr>
            <a:spLocks noGrp="1"/>
          </p:cNvSpPr>
          <p:nvPr>
            <p:ph type="sldNum" sz="quarter" idx="12"/>
          </p:nvPr>
        </p:nvSpPr>
        <p:spPr/>
        <p:txBody>
          <a:bodyPr/>
          <a:lstStyle/>
          <a:p>
            <a:fld id="{BB951DF1-9ACB-4B34-99A0-4DA7287EB0B5}" type="slidenum">
              <a:rPr lang="tr-TR" smtClean="0"/>
              <a:t>‹#›</a:t>
            </a:fld>
            <a:endParaRPr lang="tr-TR"/>
          </a:p>
        </p:txBody>
      </p:sp>
    </p:spTree>
    <p:extLst>
      <p:ext uri="{BB962C8B-B14F-4D97-AF65-F5344CB8AC3E}">
        <p14:creationId xmlns:p14="http://schemas.microsoft.com/office/powerpoint/2010/main" val="1267161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92F00F7-E0EE-1DAA-506F-C25094FA8F2A}"/>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D05C0F39-5970-3A61-8321-78CB76167E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7D052024-4FD7-CF3F-577A-9D183F2F688B}"/>
              </a:ext>
            </a:extLst>
          </p:cNvPr>
          <p:cNvSpPr>
            <a:spLocks noGrp="1"/>
          </p:cNvSpPr>
          <p:nvPr>
            <p:ph type="dt" sz="half" idx="10"/>
          </p:nvPr>
        </p:nvSpPr>
        <p:spPr/>
        <p:txBody>
          <a:bodyPr/>
          <a:lstStyle/>
          <a:p>
            <a:fld id="{6CDE9E52-01FE-49C9-92F1-26DD0D30BD3D}" type="datetimeFigureOut">
              <a:rPr lang="tr-TR" smtClean="0"/>
              <a:t>5.03.2023</a:t>
            </a:fld>
            <a:endParaRPr lang="tr-TR"/>
          </a:p>
        </p:txBody>
      </p:sp>
      <p:sp>
        <p:nvSpPr>
          <p:cNvPr id="5" name="Alt Bilgi Yer Tutucusu 4">
            <a:extLst>
              <a:ext uri="{FF2B5EF4-FFF2-40B4-BE49-F238E27FC236}">
                <a16:creationId xmlns:a16="http://schemas.microsoft.com/office/drawing/2014/main" id="{7933B4B9-A7DC-F602-AFA8-EBA890848E16}"/>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475C76F2-0040-37FC-2499-98BD7851735B}"/>
              </a:ext>
            </a:extLst>
          </p:cNvPr>
          <p:cNvSpPr>
            <a:spLocks noGrp="1"/>
          </p:cNvSpPr>
          <p:nvPr>
            <p:ph type="sldNum" sz="quarter" idx="12"/>
          </p:nvPr>
        </p:nvSpPr>
        <p:spPr/>
        <p:txBody>
          <a:bodyPr/>
          <a:lstStyle/>
          <a:p>
            <a:fld id="{BB951DF1-9ACB-4B34-99A0-4DA7287EB0B5}" type="slidenum">
              <a:rPr lang="tr-TR" smtClean="0"/>
              <a:t>‹#›</a:t>
            </a:fld>
            <a:endParaRPr lang="tr-TR"/>
          </a:p>
        </p:txBody>
      </p:sp>
    </p:spTree>
    <p:extLst>
      <p:ext uri="{BB962C8B-B14F-4D97-AF65-F5344CB8AC3E}">
        <p14:creationId xmlns:p14="http://schemas.microsoft.com/office/powerpoint/2010/main" val="2696495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6EB94DA-9396-FA37-804F-7D09B9EE7D6F}"/>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CFA69196-B94A-A175-7027-F61484526B1D}"/>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AC44C49F-F2DF-5575-4EA2-623FF2B780AF}"/>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C61BA830-5EC9-9653-9759-8902B88D1A42}"/>
              </a:ext>
            </a:extLst>
          </p:cNvPr>
          <p:cNvSpPr>
            <a:spLocks noGrp="1"/>
          </p:cNvSpPr>
          <p:nvPr>
            <p:ph type="dt" sz="half" idx="10"/>
          </p:nvPr>
        </p:nvSpPr>
        <p:spPr/>
        <p:txBody>
          <a:bodyPr/>
          <a:lstStyle/>
          <a:p>
            <a:fld id="{6CDE9E52-01FE-49C9-92F1-26DD0D30BD3D}" type="datetimeFigureOut">
              <a:rPr lang="tr-TR" smtClean="0"/>
              <a:t>5.03.2023</a:t>
            </a:fld>
            <a:endParaRPr lang="tr-TR"/>
          </a:p>
        </p:txBody>
      </p:sp>
      <p:sp>
        <p:nvSpPr>
          <p:cNvPr id="6" name="Alt Bilgi Yer Tutucusu 5">
            <a:extLst>
              <a:ext uri="{FF2B5EF4-FFF2-40B4-BE49-F238E27FC236}">
                <a16:creationId xmlns:a16="http://schemas.microsoft.com/office/drawing/2014/main" id="{F98120CA-879E-C957-546B-B5B75BA20CF1}"/>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0582AD19-2FC4-385F-040E-D241D34AE5A3}"/>
              </a:ext>
            </a:extLst>
          </p:cNvPr>
          <p:cNvSpPr>
            <a:spLocks noGrp="1"/>
          </p:cNvSpPr>
          <p:nvPr>
            <p:ph type="sldNum" sz="quarter" idx="12"/>
          </p:nvPr>
        </p:nvSpPr>
        <p:spPr/>
        <p:txBody>
          <a:bodyPr/>
          <a:lstStyle/>
          <a:p>
            <a:fld id="{BB951DF1-9ACB-4B34-99A0-4DA7287EB0B5}" type="slidenum">
              <a:rPr lang="tr-TR" smtClean="0"/>
              <a:t>‹#›</a:t>
            </a:fld>
            <a:endParaRPr lang="tr-TR"/>
          </a:p>
        </p:txBody>
      </p:sp>
    </p:spTree>
    <p:extLst>
      <p:ext uri="{BB962C8B-B14F-4D97-AF65-F5344CB8AC3E}">
        <p14:creationId xmlns:p14="http://schemas.microsoft.com/office/powerpoint/2010/main" val="419189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87A6FBE-7F38-2785-E57B-FFAF8D04166D}"/>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DF4CEC32-FAE8-F9D2-63E5-8B879373FB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ADECEE8C-A88C-9D53-5B30-00CD54D5C990}"/>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7C6E72F6-6654-963F-7454-F686ACBA1A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65260F29-55C3-29DA-9108-108D14211B03}"/>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E6A3779E-2195-6C86-BCA2-C07B8D503C8F}"/>
              </a:ext>
            </a:extLst>
          </p:cNvPr>
          <p:cNvSpPr>
            <a:spLocks noGrp="1"/>
          </p:cNvSpPr>
          <p:nvPr>
            <p:ph type="dt" sz="half" idx="10"/>
          </p:nvPr>
        </p:nvSpPr>
        <p:spPr/>
        <p:txBody>
          <a:bodyPr/>
          <a:lstStyle/>
          <a:p>
            <a:fld id="{6CDE9E52-01FE-49C9-92F1-26DD0D30BD3D}" type="datetimeFigureOut">
              <a:rPr lang="tr-TR" smtClean="0"/>
              <a:t>5.03.2023</a:t>
            </a:fld>
            <a:endParaRPr lang="tr-TR"/>
          </a:p>
        </p:txBody>
      </p:sp>
      <p:sp>
        <p:nvSpPr>
          <p:cNvPr id="8" name="Alt Bilgi Yer Tutucusu 7">
            <a:extLst>
              <a:ext uri="{FF2B5EF4-FFF2-40B4-BE49-F238E27FC236}">
                <a16:creationId xmlns:a16="http://schemas.microsoft.com/office/drawing/2014/main" id="{29C2F1A3-551A-5929-7A79-A896169A3130}"/>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A9BF28E1-6ECC-DDE5-048B-DDAEA28457CA}"/>
              </a:ext>
            </a:extLst>
          </p:cNvPr>
          <p:cNvSpPr>
            <a:spLocks noGrp="1"/>
          </p:cNvSpPr>
          <p:nvPr>
            <p:ph type="sldNum" sz="quarter" idx="12"/>
          </p:nvPr>
        </p:nvSpPr>
        <p:spPr/>
        <p:txBody>
          <a:bodyPr/>
          <a:lstStyle/>
          <a:p>
            <a:fld id="{BB951DF1-9ACB-4B34-99A0-4DA7287EB0B5}" type="slidenum">
              <a:rPr lang="tr-TR" smtClean="0"/>
              <a:t>‹#›</a:t>
            </a:fld>
            <a:endParaRPr lang="tr-TR"/>
          </a:p>
        </p:txBody>
      </p:sp>
    </p:spTree>
    <p:extLst>
      <p:ext uri="{BB962C8B-B14F-4D97-AF65-F5344CB8AC3E}">
        <p14:creationId xmlns:p14="http://schemas.microsoft.com/office/powerpoint/2010/main" val="2021637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AF577CE-4666-BD1A-C075-EDA29E1BBF86}"/>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7341A4FC-FBE0-1053-31B1-F4209ECA9FBC}"/>
              </a:ext>
            </a:extLst>
          </p:cNvPr>
          <p:cNvSpPr>
            <a:spLocks noGrp="1"/>
          </p:cNvSpPr>
          <p:nvPr>
            <p:ph type="dt" sz="half" idx="10"/>
          </p:nvPr>
        </p:nvSpPr>
        <p:spPr/>
        <p:txBody>
          <a:bodyPr/>
          <a:lstStyle/>
          <a:p>
            <a:fld id="{6CDE9E52-01FE-49C9-92F1-26DD0D30BD3D}" type="datetimeFigureOut">
              <a:rPr lang="tr-TR" smtClean="0"/>
              <a:t>5.03.2023</a:t>
            </a:fld>
            <a:endParaRPr lang="tr-TR"/>
          </a:p>
        </p:txBody>
      </p:sp>
      <p:sp>
        <p:nvSpPr>
          <p:cNvPr id="4" name="Alt Bilgi Yer Tutucusu 3">
            <a:extLst>
              <a:ext uri="{FF2B5EF4-FFF2-40B4-BE49-F238E27FC236}">
                <a16:creationId xmlns:a16="http://schemas.microsoft.com/office/drawing/2014/main" id="{9478465C-E2D1-767E-025F-C3E0C1AF1815}"/>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4439E7B4-B615-740A-0C07-A0E9413EB85D}"/>
              </a:ext>
            </a:extLst>
          </p:cNvPr>
          <p:cNvSpPr>
            <a:spLocks noGrp="1"/>
          </p:cNvSpPr>
          <p:nvPr>
            <p:ph type="sldNum" sz="quarter" idx="12"/>
          </p:nvPr>
        </p:nvSpPr>
        <p:spPr/>
        <p:txBody>
          <a:bodyPr/>
          <a:lstStyle/>
          <a:p>
            <a:fld id="{BB951DF1-9ACB-4B34-99A0-4DA7287EB0B5}" type="slidenum">
              <a:rPr lang="tr-TR" smtClean="0"/>
              <a:t>‹#›</a:t>
            </a:fld>
            <a:endParaRPr lang="tr-TR"/>
          </a:p>
        </p:txBody>
      </p:sp>
    </p:spTree>
    <p:extLst>
      <p:ext uri="{BB962C8B-B14F-4D97-AF65-F5344CB8AC3E}">
        <p14:creationId xmlns:p14="http://schemas.microsoft.com/office/powerpoint/2010/main" val="2395908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E4BFA2CE-41BE-3F02-91D4-6927D1C15CBE}"/>
              </a:ext>
            </a:extLst>
          </p:cNvPr>
          <p:cNvSpPr>
            <a:spLocks noGrp="1"/>
          </p:cNvSpPr>
          <p:nvPr>
            <p:ph type="dt" sz="half" idx="10"/>
          </p:nvPr>
        </p:nvSpPr>
        <p:spPr/>
        <p:txBody>
          <a:bodyPr/>
          <a:lstStyle/>
          <a:p>
            <a:fld id="{6CDE9E52-01FE-49C9-92F1-26DD0D30BD3D}" type="datetimeFigureOut">
              <a:rPr lang="tr-TR" smtClean="0"/>
              <a:t>5.03.2023</a:t>
            </a:fld>
            <a:endParaRPr lang="tr-TR"/>
          </a:p>
        </p:txBody>
      </p:sp>
      <p:sp>
        <p:nvSpPr>
          <p:cNvPr id="3" name="Alt Bilgi Yer Tutucusu 2">
            <a:extLst>
              <a:ext uri="{FF2B5EF4-FFF2-40B4-BE49-F238E27FC236}">
                <a16:creationId xmlns:a16="http://schemas.microsoft.com/office/drawing/2014/main" id="{7F96A9A8-C16D-AEDC-9281-092297AFC97C}"/>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F16CEB85-84CC-DB20-6E1C-58A85F83E04E}"/>
              </a:ext>
            </a:extLst>
          </p:cNvPr>
          <p:cNvSpPr>
            <a:spLocks noGrp="1"/>
          </p:cNvSpPr>
          <p:nvPr>
            <p:ph type="sldNum" sz="quarter" idx="12"/>
          </p:nvPr>
        </p:nvSpPr>
        <p:spPr/>
        <p:txBody>
          <a:bodyPr/>
          <a:lstStyle/>
          <a:p>
            <a:fld id="{BB951DF1-9ACB-4B34-99A0-4DA7287EB0B5}" type="slidenum">
              <a:rPr lang="tr-TR" smtClean="0"/>
              <a:t>‹#›</a:t>
            </a:fld>
            <a:endParaRPr lang="tr-TR"/>
          </a:p>
        </p:txBody>
      </p:sp>
    </p:spTree>
    <p:extLst>
      <p:ext uri="{BB962C8B-B14F-4D97-AF65-F5344CB8AC3E}">
        <p14:creationId xmlns:p14="http://schemas.microsoft.com/office/powerpoint/2010/main" val="1951919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569CBB8-8295-12DE-5DD2-60EBFA06BF63}"/>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AFD0972D-054C-40BF-C0D6-98F4CB18207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D4B53696-4828-FA0A-7FDC-A672ABBAA4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FB4DC1E6-ACFE-72D9-B16B-89D281A66136}"/>
              </a:ext>
            </a:extLst>
          </p:cNvPr>
          <p:cNvSpPr>
            <a:spLocks noGrp="1"/>
          </p:cNvSpPr>
          <p:nvPr>
            <p:ph type="dt" sz="half" idx="10"/>
          </p:nvPr>
        </p:nvSpPr>
        <p:spPr/>
        <p:txBody>
          <a:bodyPr/>
          <a:lstStyle/>
          <a:p>
            <a:fld id="{6CDE9E52-01FE-49C9-92F1-26DD0D30BD3D}" type="datetimeFigureOut">
              <a:rPr lang="tr-TR" smtClean="0"/>
              <a:t>5.03.2023</a:t>
            </a:fld>
            <a:endParaRPr lang="tr-TR"/>
          </a:p>
        </p:txBody>
      </p:sp>
      <p:sp>
        <p:nvSpPr>
          <p:cNvPr id="6" name="Alt Bilgi Yer Tutucusu 5">
            <a:extLst>
              <a:ext uri="{FF2B5EF4-FFF2-40B4-BE49-F238E27FC236}">
                <a16:creationId xmlns:a16="http://schemas.microsoft.com/office/drawing/2014/main" id="{BF3F857D-06EA-57FE-DDD8-6042D6A272F9}"/>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E2C353CB-6FB0-659B-282C-E70B7CBB7D13}"/>
              </a:ext>
            </a:extLst>
          </p:cNvPr>
          <p:cNvSpPr>
            <a:spLocks noGrp="1"/>
          </p:cNvSpPr>
          <p:nvPr>
            <p:ph type="sldNum" sz="quarter" idx="12"/>
          </p:nvPr>
        </p:nvSpPr>
        <p:spPr/>
        <p:txBody>
          <a:bodyPr/>
          <a:lstStyle/>
          <a:p>
            <a:fld id="{BB951DF1-9ACB-4B34-99A0-4DA7287EB0B5}" type="slidenum">
              <a:rPr lang="tr-TR" smtClean="0"/>
              <a:t>‹#›</a:t>
            </a:fld>
            <a:endParaRPr lang="tr-TR"/>
          </a:p>
        </p:txBody>
      </p:sp>
    </p:spTree>
    <p:extLst>
      <p:ext uri="{BB962C8B-B14F-4D97-AF65-F5344CB8AC3E}">
        <p14:creationId xmlns:p14="http://schemas.microsoft.com/office/powerpoint/2010/main" val="112328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41616B6-191D-9D80-5989-483C9D739168}"/>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05A7E266-EEE4-CFE7-0D62-E7B40879C4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E966C5B1-3607-EDD9-0882-6171F0DDCE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48B98F36-3016-2207-2416-89FF4DE2D4F9}"/>
              </a:ext>
            </a:extLst>
          </p:cNvPr>
          <p:cNvSpPr>
            <a:spLocks noGrp="1"/>
          </p:cNvSpPr>
          <p:nvPr>
            <p:ph type="dt" sz="half" idx="10"/>
          </p:nvPr>
        </p:nvSpPr>
        <p:spPr/>
        <p:txBody>
          <a:bodyPr/>
          <a:lstStyle/>
          <a:p>
            <a:fld id="{6CDE9E52-01FE-49C9-92F1-26DD0D30BD3D}" type="datetimeFigureOut">
              <a:rPr lang="tr-TR" smtClean="0"/>
              <a:t>5.03.2023</a:t>
            </a:fld>
            <a:endParaRPr lang="tr-TR"/>
          </a:p>
        </p:txBody>
      </p:sp>
      <p:sp>
        <p:nvSpPr>
          <p:cNvPr id="6" name="Alt Bilgi Yer Tutucusu 5">
            <a:extLst>
              <a:ext uri="{FF2B5EF4-FFF2-40B4-BE49-F238E27FC236}">
                <a16:creationId xmlns:a16="http://schemas.microsoft.com/office/drawing/2014/main" id="{E89008FA-7D92-9372-A9EE-C31DBCBCF159}"/>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9AA9E1D0-CE55-9655-D092-2CFADB3C82F4}"/>
              </a:ext>
            </a:extLst>
          </p:cNvPr>
          <p:cNvSpPr>
            <a:spLocks noGrp="1"/>
          </p:cNvSpPr>
          <p:nvPr>
            <p:ph type="sldNum" sz="quarter" idx="12"/>
          </p:nvPr>
        </p:nvSpPr>
        <p:spPr/>
        <p:txBody>
          <a:bodyPr/>
          <a:lstStyle/>
          <a:p>
            <a:fld id="{BB951DF1-9ACB-4B34-99A0-4DA7287EB0B5}" type="slidenum">
              <a:rPr lang="tr-TR" smtClean="0"/>
              <a:t>‹#›</a:t>
            </a:fld>
            <a:endParaRPr lang="tr-TR"/>
          </a:p>
        </p:txBody>
      </p:sp>
    </p:spTree>
    <p:extLst>
      <p:ext uri="{BB962C8B-B14F-4D97-AF65-F5344CB8AC3E}">
        <p14:creationId xmlns:p14="http://schemas.microsoft.com/office/powerpoint/2010/main" val="3845009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54485FDF-BF5F-1568-5105-04FB23D5BF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C5839159-53DD-1A78-299C-FAC86F52C1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49EC6963-7F1B-D958-C26F-FEB07E2737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DE9E52-01FE-49C9-92F1-26DD0D30BD3D}" type="datetimeFigureOut">
              <a:rPr lang="tr-TR" smtClean="0"/>
              <a:t>5.03.2023</a:t>
            </a:fld>
            <a:endParaRPr lang="tr-TR"/>
          </a:p>
        </p:txBody>
      </p:sp>
      <p:sp>
        <p:nvSpPr>
          <p:cNvPr id="5" name="Alt Bilgi Yer Tutucusu 4">
            <a:extLst>
              <a:ext uri="{FF2B5EF4-FFF2-40B4-BE49-F238E27FC236}">
                <a16:creationId xmlns:a16="http://schemas.microsoft.com/office/drawing/2014/main" id="{C2AE6BCC-F019-CE27-2389-8A7D797E5F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a:extLst>
              <a:ext uri="{FF2B5EF4-FFF2-40B4-BE49-F238E27FC236}">
                <a16:creationId xmlns:a16="http://schemas.microsoft.com/office/drawing/2014/main" id="{5F3BC944-48BB-8C1E-7CE5-5F65AE60AE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951DF1-9ACB-4B34-99A0-4DA7287EB0B5}" type="slidenum">
              <a:rPr lang="tr-TR" smtClean="0"/>
              <a:t>‹#›</a:t>
            </a:fld>
            <a:endParaRPr lang="tr-TR"/>
          </a:p>
        </p:txBody>
      </p:sp>
    </p:spTree>
    <p:extLst>
      <p:ext uri="{BB962C8B-B14F-4D97-AF65-F5344CB8AC3E}">
        <p14:creationId xmlns:p14="http://schemas.microsoft.com/office/powerpoint/2010/main" val="20327953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turkiye.ai/deprem-yapay-zeka/" TargetMode="External"/><Relationship Id="rId2" Type="http://schemas.openxmlformats.org/officeDocument/2006/relationships/hyperlink" Target="https://www.boxabl.com/video" TargetMode="Externa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hyperlink" Target="https://uib.org.tr/tr/kbfile/yapay-zeka-ve-yeni-teknolojiler" TargetMode="External"/><Relationship Id="rId4" Type="http://schemas.openxmlformats.org/officeDocument/2006/relationships/hyperlink" Target="https://www.science.org/doi/10.1126/sciadv.abl3564"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1">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17" descr="Zikzak gösterge çizgisi">
            <a:extLst>
              <a:ext uri="{FF2B5EF4-FFF2-40B4-BE49-F238E27FC236}">
                <a16:creationId xmlns:a16="http://schemas.microsoft.com/office/drawing/2014/main" id="{6CCF669F-BC18-ECD5-DF95-AC8FEE57338B}"/>
              </a:ext>
            </a:extLst>
          </p:cNvPr>
          <p:cNvPicPr>
            <a:picLocks noChangeAspect="1"/>
          </p:cNvPicPr>
          <p:nvPr/>
        </p:nvPicPr>
        <p:blipFill rotWithShape="1">
          <a:blip r:embed="rId3"/>
          <a:srcRect t="3852" b="11879"/>
          <a:stretch/>
        </p:blipFill>
        <p:spPr>
          <a:xfrm>
            <a:off x="1" y="10"/>
            <a:ext cx="12191999" cy="6857990"/>
          </a:xfrm>
          <a:prstGeom prst="rect">
            <a:avLst/>
          </a:prstGeom>
        </p:spPr>
      </p:pic>
      <p:sp>
        <p:nvSpPr>
          <p:cNvPr id="28" name="Rectangle 23">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E653991-4AC0-24DC-9C6E-F4D18A840294}"/>
              </a:ext>
            </a:extLst>
          </p:cNvPr>
          <p:cNvSpPr>
            <a:spLocks noGrp="1"/>
          </p:cNvSpPr>
          <p:nvPr>
            <p:ph type="title"/>
          </p:nvPr>
        </p:nvSpPr>
        <p:spPr>
          <a:xfrm>
            <a:off x="958132" y="-606536"/>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b="1" dirty="0"/>
              <a:t>Deprem için yapay zekanın kullanımı</a:t>
            </a:r>
          </a:p>
        </p:txBody>
      </p:sp>
      <p:sp>
        <p:nvSpPr>
          <p:cNvPr id="3" name="İçerik Yer Tutucusu 2">
            <a:extLst>
              <a:ext uri="{FF2B5EF4-FFF2-40B4-BE49-F238E27FC236}">
                <a16:creationId xmlns:a16="http://schemas.microsoft.com/office/drawing/2014/main" id="{5776A039-1DF9-4107-9AD0-D271A61E3085}"/>
              </a:ext>
            </a:extLst>
          </p:cNvPr>
          <p:cNvSpPr>
            <a:spLocks noGrp="1"/>
          </p:cNvSpPr>
          <p:nvPr>
            <p:ph idx="1"/>
          </p:nvPr>
        </p:nvSpPr>
        <p:spPr>
          <a:xfrm>
            <a:off x="-182097" y="3788675"/>
            <a:ext cx="10058400" cy="1282707"/>
          </a:xfrm>
          <a:effectLst>
            <a:outerShdw blurRad="50800" dist="38100" dir="2700000" algn="tl" rotWithShape="0">
              <a:prstClr val="black">
                <a:alpha val="40000"/>
              </a:prstClr>
            </a:outerShdw>
          </a:effectLst>
        </p:spPr>
        <p:txBody>
          <a:bodyPr vert="horz" lIns="91440" tIns="45720" rIns="91440" bIns="45720" rtlCol="0">
            <a:normAutofit/>
          </a:bodyPr>
          <a:lstStyle/>
          <a:p>
            <a:pPr marL="0" indent="0" algn="ctr">
              <a:buNone/>
            </a:pPr>
            <a:r>
              <a:rPr lang="tr-TR" sz="2400" dirty="0">
                <a:solidFill>
                  <a:srgbClr val="FFFFFF"/>
                </a:solidFill>
              </a:rPr>
              <a:t>Hazırlayan</a:t>
            </a:r>
            <a:r>
              <a:rPr lang="en-US" sz="2400" dirty="0">
                <a:solidFill>
                  <a:srgbClr val="FFFFFF"/>
                </a:solidFill>
              </a:rPr>
              <a:t>: Buse Semerci</a:t>
            </a:r>
          </a:p>
        </p:txBody>
      </p:sp>
    </p:spTree>
    <p:extLst>
      <p:ext uri="{BB962C8B-B14F-4D97-AF65-F5344CB8AC3E}">
        <p14:creationId xmlns:p14="http://schemas.microsoft.com/office/powerpoint/2010/main" val="2493254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Başlık 1">
            <a:extLst>
              <a:ext uri="{FF2B5EF4-FFF2-40B4-BE49-F238E27FC236}">
                <a16:creationId xmlns:a16="http://schemas.microsoft.com/office/drawing/2014/main" id="{BC7147AB-B304-B564-8B7D-CCEF31EAB0D6}"/>
              </a:ext>
            </a:extLst>
          </p:cNvPr>
          <p:cNvSpPr>
            <a:spLocks noGrp="1"/>
          </p:cNvSpPr>
          <p:nvPr>
            <p:ph type="title"/>
          </p:nvPr>
        </p:nvSpPr>
        <p:spPr>
          <a:xfrm>
            <a:off x="838200" y="448721"/>
            <a:ext cx="4707671" cy="1225650"/>
          </a:xfrm>
        </p:spPr>
        <p:txBody>
          <a:bodyPr anchor="b">
            <a:normAutofit/>
          </a:bodyPr>
          <a:lstStyle/>
          <a:p>
            <a:r>
              <a:rPr lang="tr-TR" sz="3800">
                <a:solidFill>
                  <a:schemeClr val="bg1"/>
                </a:solidFill>
              </a:rPr>
              <a:t>Kaynakça</a:t>
            </a:r>
          </a:p>
        </p:txBody>
      </p:sp>
      <p:cxnSp>
        <p:nvCxnSpPr>
          <p:cNvPr id="11" name="Straight Connector 10">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F09387AE-2FB3-ED4F-8005-981230502348}"/>
              </a:ext>
            </a:extLst>
          </p:cNvPr>
          <p:cNvSpPr>
            <a:spLocks noGrp="1"/>
          </p:cNvSpPr>
          <p:nvPr>
            <p:ph idx="1"/>
          </p:nvPr>
        </p:nvSpPr>
        <p:spPr>
          <a:xfrm>
            <a:off x="897769" y="1909192"/>
            <a:ext cx="4586513" cy="3647710"/>
          </a:xfrm>
        </p:spPr>
        <p:txBody>
          <a:bodyPr>
            <a:normAutofit/>
          </a:bodyPr>
          <a:lstStyle/>
          <a:p>
            <a:r>
              <a:rPr lang="tr-TR" sz="2000" dirty="0">
                <a:solidFill>
                  <a:schemeClr val="bg1"/>
                </a:solidFill>
                <a:hlinkClick r:id="rId2"/>
              </a:rPr>
              <a:t>https://www.boxabl.com/video</a:t>
            </a:r>
            <a:endParaRPr lang="tr-TR" sz="2000" dirty="0">
              <a:solidFill>
                <a:schemeClr val="bg1"/>
              </a:solidFill>
            </a:endParaRPr>
          </a:p>
          <a:p>
            <a:r>
              <a:rPr lang="tr-TR" sz="2000" dirty="0">
                <a:solidFill>
                  <a:schemeClr val="bg1"/>
                </a:solidFill>
                <a:hlinkClick r:id="rId3"/>
              </a:rPr>
              <a:t>https://turkiye.ai/deprem-yapay-zeka/</a:t>
            </a:r>
            <a:endParaRPr lang="tr-TR" sz="2000" dirty="0">
              <a:solidFill>
                <a:schemeClr val="bg1"/>
              </a:solidFill>
            </a:endParaRPr>
          </a:p>
          <a:p>
            <a:r>
              <a:rPr lang="tr-TR" sz="2000" dirty="0">
                <a:solidFill>
                  <a:schemeClr val="bg1"/>
                </a:solidFill>
                <a:hlinkClick r:id="rId4"/>
              </a:rPr>
              <a:t>https://www.science.org/doi/10.1126/sciadv.abl3564</a:t>
            </a:r>
            <a:endParaRPr lang="tr-TR" sz="2000" dirty="0">
              <a:solidFill>
                <a:schemeClr val="bg1"/>
              </a:solidFill>
            </a:endParaRPr>
          </a:p>
          <a:p>
            <a:r>
              <a:rPr lang="tr-TR" sz="2000" dirty="0">
                <a:solidFill>
                  <a:schemeClr val="bg1"/>
                </a:solidFill>
                <a:hlinkClick r:id="rId5"/>
              </a:rPr>
              <a:t>https://uib.org.tr/tr/kbfile/yapay-zeka-ve-yeni-teknolojiler</a:t>
            </a:r>
            <a:endParaRPr lang="tr-TR" sz="2000" dirty="0">
              <a:solidFill>
                <a:schemeClr val="bg1"/>
              </a:solidFill>
            </a:endParaRPr>
          </a:p>
          <a:p>
            <a:endParaRPr lang="tr-TR" sz="2000" dirty="0">
              <a:solidFill>
                <a:schemeClr val="bg1"/>
              </a:solidFill>
            </a:endParaRPr>
          </a:p>
        </p:txBody>
      </p:sp>
      <p:cxnSp>
        <p:nvCxnSpPr>
          <p:cNvPr id="13" name="Straight Connector 12">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Picture 4" descr="Haritada raptiyeler">
            <a:extLst>
              <a:ext uri="{FF2B5EF4-FFF2-40B4-BE49-F238E27FC236}">
                <a16:creationId xmlns:a16="http://schemas.microsoft.com/office/drawing/2014/main" id="{83C6CCE6-AA69-B776-7870-DBBC3F093C6F}"/>
              </a:ext>
            </a:extLst>
          </p:cNvPr>
          <p:cNvPicPr>
            <a:picLocks noChangeAspect="1"/>
          </p:cNvPicPr>
          <p:nvPr/>
        </p:nvPicPr>
        <p:blipFill rotWithShape="1">
          <a:blip r:embed="rId6"/>
          <a:srcRect l="23361" r="21484" b="-1"/>
          <a:stretch/>
        </p:blipFill>
        <p:spPr>
          <a:xfrm>
            <a:off x="6525453" y="10"/>
            <a:ext cx="5666547" cy="6857990"/>
          </a:xfrm>
          <a:prstGeom prst="rect">
            <a:avLst/>
          </a:prstGeom>
        </p:spPr>
      </p:pic>
    </p:spTree>
    <p:extLst>
      <p:ext uri="{BB962C8B-B14F-4D97-AF65-F5344CB8AC3E}">
        <p14:creationId xmlns:p14="http://schemas.microsoft.com/office/powerpoint/2010/main" val="880106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sim 3" descr="yüzme, su sporu, okyanus zemini içeren bir resim&#10;&#10;Açıklama otomatik olarak oluşturuldu">
            <a:extLst>
              <a:ext uri="{FF2B5EF4-FFF2-40B4-BE49-F238E27FC236}">
                <a16:creationId xmlns:a16="http://schemas.microsoft.com/office/drawing/2014/main" id="{5F62B68E-DDF7-7F8A-27F8-EAC42AE32ABC}"/>
              </a:ext>
            </a:extLst>
          </p:cNvPr>
          <p:cNvPicPr>
            <a:picLocks noChangeAspect="1"/>
          </p:cNvPicPr>
          <p:nvPr/>
        </p:nvPicPr>
        <p:blipFill rotWithShape="1">
          <a:blip r:embed="rId2"/>
          <a:srcRect l="24666" r="5625" b="4100"/>
          <a:stretch/>
        </p:blipFill>
        <p:spPr>
          <a:xfrm>
            <a:off x="3522468" y="18298"/>
            <a:ext cx="8669532" cy="6857990"/>
          </a:xfrm>
          <a:prstGeom prst="rect">
            <a:avLst/>
          </a:prstGeom>
        </p:spPr>
      </p:pic>
      <p:sp>
        <p:nvSpPr>
          <p:cNvPr id="16"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630CA9A6-94CF-5713-EC8C-A0725E98D787}"/>
              </a:ext>
            </a:extLst>
          </p:cNvPr>
          <p:cNvSpPr>
            <a:spLocks noGrp="1"/>
          </p:cNvSpPr>
          <p:nvPr>
            <p:ph type="title"/>
          </p:nvPr>
        </p:nvSpPr>
        <p:spPr>
          <a:xfrm>
            <a:off x="371093" y="1161288"/>
            <a:ext cx="3753645" cy="1124712"/>
          </a:xfrm>
        </p:spPr>
        <p:txBody>
          <a:bodyPr anchor="b">
            <a:normAutofit/>
          </a:bodyPr>
          <a:lstStyle/>
          <a:p>
            <a:r>
              <a:rPr lang="tr-TR" sz="3600" dirty="0"/>
              <a:t>Yapay Zeka Nedir?</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İçerik Yer Tutucusu 2">
            <a:extLst>
              <a:ext uri="{FF2B5EF4-FFF2-40B4-BE49-F238E27FC236}">
                <a16:creationId xmlns:a16="http://schemas.microsoft.com/office/drawing/2014/main" id="{E4A405F3-E91B-6D61-07C6-7E875D534E33}"/>
              </a:ext>
            </a:extLst>
          </p:cNvPr>
          <p:cNvSpPr>
            <a:spLocks noGrp="1"/>
          </p:cNvSpPr>
          <p:nvPr>
            <p:ph idx="1"/>
          </p:nvPr>
        </p:nvSpPr>
        <p:spPr>
          <a:xfrm>
            <a:off x="371094" y="2718054"/>
            <a:ext cx="3438906" cy="3207258"/>
          </a:xfrm>
        </p:spPr>
        <p:txBody>
          <a:bodyPr anchor="t">
            <a:normAutofit/>
          </a:bodyPr>
          <a:lstStyle/>
          <a:p>
            <a:r>
              <a:rPr lang="tr-TR" sz="2000" dirty="0"/>
              <a:t>Yapay zeka; insan davranışlarını taklit edebilen, matematiksel ve istatistiksel metodlara dayanan bir yöntemdir.</a:t>
            </a:r>
          </a:p>
          <a:p>
            <a:endParaRPr lang="tr-TR" sz="1700" dirty="0"/>
          </a:p>
        </p:txBody>
      </p:sp>
    </p:spTree>
    <p:extLst>
      <p:ext uri="{BB962C8B-B14F-4D97-AF65-F5344CB8AC3E}">
        <p14:creationId xmlns:p14="http://schemas.microsoft.com/office/powerpoint/2010/main" val="103537730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Resim 4" descr="gök içeren bir resim&#10;&#10;Açıklama otomatik olarak oluşturuldu">
            <a:extLst>
              <a:ext uri="{FF2B5EF4-FFF2-40B4-BE49-F238E27FC236}">
                <a16:creationId xmlns:a16="http://schemas.microsoft.com/office/drawing/2014/main" id="{D85BC583-FEB1-BC51-3CE2-F558006694D1}"/>
              </a:ext>
            </a:extLst>
          </p:cNvPr>
          <p:cNvPicPr>
            <a:picLocks noChangeAspect="1"/>
          </p:cNvPicPr>
          <p:nvPr/>
        </p:nvPicPr>
        <p:blipFill rotWithShape="1">
          <a:blip r:embed="rId2">
            <a:extLst>
              <a:ext uri="{28A0092B-C50C-407E-A947-70E740481C1C}">
                <a14:useLocalDpi xmlns:a14="http://schemas.microsoft.com/office/drawing/2010/main" val="0"/>
              </a:ext>
            </a:extLst>
          </a:blip>
          <a:srcRect t="20677" r="9093" b="14579"/>
          <a:stretch/>
        </p:blipFill>
        <p:spPr>
          <a:xfrm>
            <a:off x="2562725" y="-478"/>
            <a:ext cx="9629274" cy="6857999"/>
          </a:xfrm>
          <a:prstGeom prst="rect">
            <a:avLst/>
          </a:prstGeom>
        </p:spPr>
      </p:pic>
      <p:sp>
        <p:nvSpPr>
          <p:cNvPr id="10" name="Freeform: Shape 9">
            <a:extLst>
              <a:ext uri="{FF2B5EF4-FFF2-40B4-BE49-F238E27FC236}">
                <a16:creationId xmlns:a16="http://schemas.microsoft.com/office/drawing/2014/main" id="{D928DD85-BB99-450D-A702-2683E0296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6754318" cy="6858478"/>
          </a:xfrm>
          <a:custGeom>
            <a:avLst/>
            <a:gdLst>
              <a:gd name="connsiteX0" fmla="*/ 0 w 6754318"/>
              <a:gd name="connsiteY0" fmla="*/ 6858478 h 6858478"/>
              <a:gd name="connsiteX1" fmla="*/ 6754318 w 6754318"/>
              <a:gd name="connsiteY1" fmla="*/ 6858478 h 6858478"/>
              <a:gd name="connsiteX2" fmla="*/ 3577943 w 6754318"/>
              <a:gd name="connsiteY2" fmla="*/ 0 h 6858478"/>
              <a:gd name="connsiteX3" fmla="*/ 3572366 w 6754318"/>
              <a:gd name="connsiteY3" fmla="*/ 0 h 6858478"/>
              <a:gd name="connsiteX4" fmla="*/ 2506138 w 6754318"/>
              <a:gd name="connsiteY4" fmla="*/ 0 h 6858478"/>
              <a:gd name="connsiteX5" fmla="*/ 0 w 6754318"/>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4318" h="6858478">
                <a:moveTo>
                  <a:pt x="0" y="6858478"/>
                </a:moveTo>
                <a:lnTo>
                  <a:pt x="6754318" y="6858478"/>
                </a:lnTo>
                <a:lnTo>
                  <a:pt x="3577943" y="0"/>
                </a:lnTo>
                <a:lnTo>
                  <a:pt x="3572366" y="0"/>
                </a:lnTo>
                <a:lnTo>
                  <a:pt x="2506138" y="0"/>
                </a:lnTo>
                <a:lnTo>
                  <a:pt x="0"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240E5BD2-4019-4012-A1AA-628900E659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8"/>
            <a:ext cx="5953780" cy="6858478"/>
          </a:xfrm>
          <a:custGeom>
            <a:avLst/>
            <a:gdLst>
              <a:gd name="connsiteX0" fmla="*/ 0 w 5953780"/>
              <a:gd name="connsiteY0" fmla="*/ 6858478 h 6858478"/>
              <a:gd name="connsiteX1" fmla="*/ 5953780 w 5953780"/>
              <a:gd name="connsiteY1" fmla="*/ 6858478 h 6858478"/>
              <a:gd name="connsiteX2" fmla="*/ 2777405 w 5953780"/>
              <a:gd name="connsiteY2" fmla="*/ 0 h 6858478"/>
              <a:gd name="connsiteX3" fmla="*/ 2771828 w 5953780"/>
              <a:gd name="connsiteY3" fmla="*/ 0 h 6858478"/>
              <a:gd name="connsiteX4" fmla="*/ 1705600 w 5953780"/>
              <a:gd name="connsiteY4" fmla="*/ 0 h 6858478"/>
              <a:gd name="connsiteX5" fmla="*/ 0 w 5953780"/>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780" h="6858478">
                <a:moveTo>
                  <a:pt x="0" y="6858478"/>
                </a:moveTo>
                <a:lnTo>
                  <a:pt x="5953780" y="6858478"/>
                </a:lnTo>
                <a:lnTo>
                  <a:pt x="2777405" y="0"/>
                </a:lnTo>
                <a:lnTo>
                  <a:pt x="2771828" y="0"/>
                </a:lnTo>
                <a:lnTo>
                  <a:pt x="1705600" y="0"/>
                </a:lnTo>
                <a:lnTo>
                  <a:pt x="0"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4B6EE062-F3F6-FF22-5DB3-43F89F06E475}"/>
              </a:ext>
            </a:extLst>
          </p:cNvPr>
          <p:cNvSpPr>
            <a:spLocks noGrp="1"/>
          </p:cNvSpPr>
          <p:nvPr>
            <p:ph type="ctrTitle"/>
          </p:nvPr>
        </p:nvSpPr>
        <p:spPr>
          <a:xfrm>
            <a:off x="535202" y="655982"/>
            <a:ext cx="3879232" cy="751389"/>
          </a:xfrm>
        </p:spPr>
        <p:txBody>
          <a:bodyPr anchor="b">
            <a:noAutofit/>
          </a:bodyPr>
          <a:lstStyle/>
          <a:p>
            <a:pPr algn="l"/>
            <a:r>
              <a:rPr lang="tr-TR" sz="5400" dirty="0"/>
              <a:t>Deprem</a:t>
            </a:r>
          </a:p>
        </p:txBody>
      </p:sp>
      <p:sp>
        <p:nvSpPr>
          <p:cNvPr id="3" name="Alt Başlık 2">
            <a:extLst>
              <a:ext uri="{FF2B5EF4-FFF2-40B4-BE49-F238E27FC236}">
                <a16:creationId xmlns:a16="http://schemas.microsoft.com/office/drawing/2014/main" id="{7AE8CE7F-A81D-31B4-C35E-AC077AE13F76}"/>
              </a:ext>
            </a:extLst>
          </p:cNvPr>
          <p:cNvSpPr>
            <a:spLocks noGrp="1"/>
          </p:cNvSpPr>
          <p:nvPr>
            <p:ph type="subTitle" idx="1"/>
          </p:nvPr>
        </p:nvSpPr>
        <p:spPr>
          <a:xfrm>
            <a:off x="228203" y="1931521"/>
            <a:ext cx="3588423" cy="2809444"/>
          </a:xfrm>
        </p:spPr>
        <p:txBody>
          <a:bodyPr anchor="t">
            <a:normAutofit/>
          </a:bodyPr>
          <a:lstStyle/>
          <a:p>
            <a:pPr marL="285750" indent="-285750" algn="l">
              <a:buFont typeface="Arial" panose="020B0604020202020204" pitchFamily="34" charset="0"/>
              <a:buChar char="•"/>
            </a:pPr>
            <a:r>
              <a:rPr lang="tr-TR" sz="2000" dirty="0">
                <a:solidFill>
                  <a:srgbClr val="BDC1C6"/>
                </a:solidFill>
                <a:latin typeface="arial" panose="020B0604020202020204" pitchFamily="34" charset="0"/>
              </a:rPr>
              <a:t>B</a:t>
            </a:r>
            <a:r>
              <a:rPr lang="tr-TR" sz="2000" b="0" i="0" dirty="0">
                <a:solidFill>
                  <a:srgbClr val="BDC1C6"/>
                </a:solidFill>
                <a:effectLst/>
                <a:latin typeface="arial" panose="020B0604020202020204" pitchFamily="34" charset="0"/>
              </a:rPr>
              <a:t>aşlangıç noktası yerin içinde, derinlerinde bulunan, yerkabuğu katmanlarının kırılıp yer değiştirmesi, yanardağların püskürme durumuna geçmesi gibi doğal bir nedeni olan yerkabuğu sarsıntısıdır.</a:t>
            </a:r>
          </a:p>
          <a:p>
            <a:pPr marL="285750" indent="-285750" algn="l">
              <a:buFont typeface="Arial" panose="020B0604020202020204" pitchFamily="34" charset="0"/>
              <a:buChar char="•"/>
            </a:pPr>
            <a:endParaRPr lang="tr-TR" dirty="0"/>
          </a:p>
        </p:txBody>
      </p:sp>
    </p:spTree>
    <p:extLst>
      <p:ext uri="{BB962C8B-B14F-4D97-AF65-F5344CB8AC3E}">
        <p14:creationId xmlns:p14="http://schemas.microsoft.com/office/powerpoint/2010/main" val="348637153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B76D444-2756-434F-AE61-96D69830C1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sim 3">
            <a:extLst>
              <a:ext uri="{FF2B5EF4-FFF2-40B4-BE49-F238E27FC236}">
                <a16:creationId xmlns:a16="http://schemas.microsoft.com/office/drawing/2014/main" id="{849AACC7-3E0E-F88B-FAC2-0BC528A008E7}"/>
              </a:ext>
            </a:extLst>
          </p:cNvPr>
          <p:cNvPicPr>
            <a:picLocks noChangeAspect="1"/>
          </p:cNvPicPr>
          <p:nvPr/>
        </p:nvPicPr>
        <p:blipFill rotWithShape="1">
          <a:blip r:embed="rId2"/>
          <a:srcRect t="786" r="-1" b="27897"/>
          <a:stretch/>
        </p:blipFill>
        <p:spPr>
          <a:xfrm>
            <a:off x="320040" y="320040"/>
            <a:ext cx="11548872" cy="4303462"/>
          </a:xfrm>
          <a:prstGeom prst="rect">
            <a:avLst/>
          </a:prstGeom>
        </p:spPr>
      </p:pic>
      <p:sp>
        <p:nvSpPr>
          <p:cNvPr id="22" name="Rectangle 21">
            <a:extLst>
              <a:ext uri="{FF2B5EF4-FFF2-40B4-BE49-F238E27FC236}">
                <a16:creationId xmlns:a16="http://schemas.microsoft.com/office/drawing/2014/main" id="{A27B6159-7734-4564-9E0F-C4BC43C36E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4782312"/>
            <a:ext cx="11548872" cy="1755648"/>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8CB360BE-C80B-65AE-00DF-4533CEC04D3E}"/>
              </a:ext>
            </a:extLst>
          </p:cNvPr>
          <p:cNvSpPr>
            <a:spLocks noGrp="1"/>
          </p:cNvSpPr>
          <p:nvPr>
            <p:ph type="title"/>
          </p:nvPr>
        </p:nvSpPr>
        <p:spPr>
          <a:xfrm>
            <a:off x="841248" y="5009083"/>
            <a:ext cx="2889504" cy="1345997"/>
          </a:xfrm>
        </p:spPr>
        <p:txBody>
          <a:bodyPr anchor="ctr">
            <a:normAutofit/>
          </a:bodyPr>
          <a:lstStyle/>
          <a:p>
            <a:endParaRPr lang="tr-TR" sz="2600">
              <a:solidFill>
                <a:schemeClr val="bg1"/>
              </a:solidFill>
            </a:endParaRPr>
          </a:p>
        </p:txBody>
      </p:sp>
      <p:cxnSp>
        <p:nvCxnSpPr>
          <p:cNvPr id="24" name="Straight Connector 23">
            <a:extLst>
              <a:ext uri="{FF2B5EF4-FFF2-40B4-BE49-F238E27FC236}">
                <a16:creationId xmlns:a16="http://schemas.microsoft.com/office/drawing/2014/main" id="{E2FFB46B-05BC-4950-B18A-9593FDAE6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059936" y="5237979"/>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117B0DC8-BCA8-A950-DF18-ADD52BF52004}"/>
              </a:ext>
            </a:extLst>
          </p:cNvPr>
          <p:cNvSpPr>
            <a:spLocks noGrp="1"/>
          </p:cNvSpPr>
          <p:nvPr>
            <p:ph idx="1"/>
          </p:nvPr>
        </p:nvSpPr>
        <p:spPr>
          <a:xfrm>
            <a:off x="4379976" y="5009083"/>
            <a:ext cx="6976872" cy="1345997"/>
          </a:xfrm>
        </p:spPr>
        <p:txBody>
          <a:bodyPr anchor="ctr">
            <a:normAutofit/>
          </a:bodyPr>
          <a:lstStyle/>
          <a:p>
            <a:r>
              <a:rPr lang="tr-TR" sz="1700" dirty="0">
                <a:solidFill>
                  <a:schemeClr val="bg1"/>
                </a:solidFill>
              </a:rPr>
              <a:t>Türkiye deprem faylarının geçtiği bir deprem ülkesidir.</a:t>
            </a:r>
          </a:p>
        </p:txBody>
      </p:sp>
    </p:spTree>
    <p:extLst>
      <p:ext uri="{BB962C8B-B14F-4D97-AF65-F5344CB8AC3E}">
        <p14:creationId xmlns:p14="http://schemas.microsoft.com/office/powerpoint/2010/main" val="372779437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Başlık 1">
            <a:extLst>
              <a:ext uri="{FF2B5EF4-FFF2-40B4-BE49-F238E27FC236}">
                <a16:creationId xmlns:a16="http://schemas.microsoft.com/office/drawing/2014/main" id="{81063F4B-2022-738C-D39B-FA2CD12B0E6D}"/>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5600" kern="1200">
                <a:solidFill>
                  <a:schemeClr val="bg1"/>
                </a:solidFill>
                <a:latin typeface="+mj-lt"/>
                <a:ea typeface="+mj-ea"/>
                <a:cs typeface="+mj-cs"/>
              </a:rPr>
              <a:t>Yapay Zekayı deprem için nasıl kullanabiliriz?</a:t>
            </a:r>
          </a:p>
        </p:txBody>
      </p:sp>
      <p:sp>
        <p:nvSpPr>
          <p:cNvPr id="3" name="İçerik Yer Tutucusu 2">
            <a:extLst>
              <a:ext uri="{FF2B5EF4-FFF2-40B4-BE49-F238E27FC236}">
                <a16:creationId xmlns:a16="http://schemas.microsoft.com/office/drawing/2014/main" id="{328D979C-A7FD-DABB-46B6-F4F06A316CB8}"/>
              </a:ext>
            </a:extLst>
          </p:cNvPr>
          <p:cNvSpPr>
            <a:spLocks noGrp="1"/>
          </p:cNvSpPr>
          <p:nvPr>
            <p:ph idx="1"/>
          </p:nvPr>
        </p:nvSpPr>
        <p:spPr>
          <a:xfrm>
            <a:off x="835024" y="3809999"/>
            <a:ext cx="7025753" cy="1012778"/>
          </a:xfrm>
        </p:spPr>
        <p:txBody>
          <a:bodyPr vert="horz" lIns="91440" tIns="45720" rIns="91440" bIns="45720" rtlCol="0">
            <a:normAutofit/>
          </a:bodyPr>
          <a:lstStyle/>
          <a:p>
            <a:pPr marL="0" indent="0">
              <a:buNone/>
            </a:pPr>
            <a:endParaRPr lang="en-US" sz="2400" kern="1200" dirty="0">
              <a:solidFill>
                <a:schemeClr val="bg1"/>
              </a:solidFill>
              <a:latin typeface="+mn-lt"/>
              <a:ea typeface="+mn-ea"/>
              <a:cs typeface="+mn-cs"/>
            </a:endParaRPr>
          </a:p>
        </p:txBody>
      </p:sp>
    </p:spTree>
    <p:extLst>
      <p:ext uri="{BB962C8B-B14F-4D97-AF65-F5344CB8AC3E}">
        <p14:creationId xmlns:p14="http://schemas.microsoft.com/office/powerpoint/2010/main" val="630841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3">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7B8529F-8D4B-0686-A289-35866B5981B9}"/>
              </a:ext>
            </a:extLst>
          </p:cNvPr>
          <p:cNvSpPr>
            <a:spLocks noGrp="1"/>
          </p:cNvSpPr>
          <p:nvPr>
            <p:ph type="title"/>
          </p:nvPr>
        </p:nvSpPr>
        <p:spPr>
          <a:xfrm>
            <a:off x="7255564" y="834888"/>
            <a:ext cx="4314645" cy="1268958"/>
          </a:xfrm>
        </p:spPr>
        <p:txBody>
          <a:bodyPr anchor="b">
            <a:normAutofit/>
          </a:bodyPr>
          <a:lstStyle/>
          <a:p>
            <a:r>
              <a:rPr lang="tr-TR" sz="3600" b="0" i="0" dirty="0">
                <a:effectLst/>
                <a:latin typeface="Söhne"/>
              </a:rPr>
              <a:t>Binaların analizi</a:t>
            </a:r>
            <a:endParaRPr lang="tr-TR" sz="3600" dirty="0"/>
          </a:p>
        </p:txBody>
      </p:sp>
      <p:pic>
        <p:nvPicPr>
          <p:cNvPr id="5" name="Resim 4">
            <a:extLst>
              <a:ext uri="{FF2B5EF4-FFF2-40B4-BE49-F238E27FC236}">
                <a16:creationId xmlns:a16="http://schemas.microsoft.com/office/drawing/2014/main" id="{EEF394C5-D4B3-71CC-1C0A-A9F00EBDBA67}"/>
              </a:ext>
            </a:extLst>
          </p:cNvPr>
          <p:cNvPicPr>
            <a:picLocks noChangeAspect="1"/>
          </p:cNvPicPr>
          <p:nvPr/>
        </p:nvPicPr>
        <p:blipFill rotWithShape="1">
          <a:blip r:embed="rId2"/>
          <a:srcRect l="9433" r="16371" b="2"/>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21" name="Rectangle 15">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17">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6172" y="2240371"/>
            <a:ext cx="42062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İçerik Yer Tutucusu 2">
            <a:extLst>
              <a:ext uri="{FF2B5EF4-FFF2-40B4-BE49-F238E27FC236}">
                <a16:creationId xmlns:a16="http://schemas.microsoft.com/office/drawing/2014/main" id="{F22C08FA-3539-DFE5-8576-FA2CDED44217}"/>
              </a:ext>
            </a:extLst>
          </p:cNvPr>
          <p:cNvSpPr>
            <a:spLocks noGrp="1"/>
          </p:cNvSpPr>
          <p:nvPr>
            <p:ph idx="1"/>
          </p:nvPr>
        </p:nvSpPr>
        <p:spPr>
          <a:xfrm>
            <a:off x="7255563" y="2557587"/>
            <a:ext cx="4314645" cy="3717317"/>
          </a:xfrm>
        </p:spPr>
        <p:txBody>
          <a:bodyPr anchor="t">
            <a:normAutofit/>
          </a:bodyPr>
          <a:lstStyle/>
          <a:p>
            <a:r>
              <a:rPr lang="tr-TR" sz="2000" b="0" i="0" dirty="0">
                <a:effectLst/>
                <a:latin typeface="Söhne"/>
              </a:rPr>
              <a:t>Yapay Zeka, deprem öncesinde binaların analiz edilmesinde kullanılabilir. Böylece depremde hasar alma olasılığı yüksek olan binalar belirlenebilir ve gerekli önlemler alınabilir. Ayrıca, yapay zeka algoritmaları kullanılarak binaların depreme dayanıklılığı da artırılabilir.</a:t>
            </a:r>
          </a:p>
          <a:p>
            <a:endParaRPr lang="tr-TR" sz="1800" dirty="0"/>
          </a:p>
        </p:txBody>
      </p:sp>
    </p:spTree>
    <p:extLst>
      <p:ext uri="{BB962C8B-B14F-4D97-AF65-F5344CB8AC3E}">
        <p14:creationId xmlns:p14="http://schemas.microsoft.com/office/powerpoint/2010/main" val="15657757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descr="renkli, döşeli içeren bir resim&#10;&#10;Açıklama otomatik olarak oluşturuldu">
            <a:extLst>
              <a:ext uri="{FF2B5EF4-FFF2-40B4-BE49-F238E27FC236}">
                <a16:creationId xmlns:a16="http://schemas.microsoft.com/office/drawing/2014/main" id="{0332EB9A-1934-4550-8426-156BB5C5D26E}"/>
              </a:ext>
            </a:extLst>
          </p:cNvPr>
          <p:cNvPicPr>
            <a:picLocks noChangeAspect="1"/>
          </p:cNvPicPr>
          <p:nvPr/>
        </p:nvPicPr>
        <p:blipFill rotWithShape="1">
          <a:blip r:embed="rId2"/>
          <a:srcRect t="14484" r="9090" b="13602"/>
          <a:stretch/>
        </p:blipFill>
        <p:spPr>
          <a:xfrm>
            <a:off x="3522468" y="10"/>
            <a:ext cx="8669532" cy="6857990"/>
          </a:xfrm>
          <a:prstGeom prst="rect">
            <a:avLst/>
          </a:prstGeom>
        </p:spPr>
      </p:pic>
      <p:sp>
        <p:nvSpPr>
          <p:cNvPr id="17"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3229AFB1-3719-C83A-FF28-6A55DC07D8D3}"/>
              </a:ext>
            </a:extLst>
          </p:cNvPr>
          <p:cNvSpPr>
            <a:spLocks noGrp="1"/>
          </p:cNvSpPr>
          <p:nvPr>
            <p:ph type="title"/>
          </p:nvPr>
        </p:nvSpPr>
        <p:spPr>
          <a:xfrm>
            <a:off x="371094" y="1161288"/>
            <a:ext cx="3438144" cy="1124712"/>
          </a:xfrm>
        </p:spPr>
        <p:txBody>
          <a:bodyPr anchor="b">
            <a:normAutofit/>
          </a:bodyPr>
          <a:lstStyle/>
          <a:p>
            <a:r>
              <a:rPr lang="tr-TR" sz="3600" dirty="0"/>
              <a:t>Deprem öncesi uyarı sistemi</a:t>
            </a:r>
            <a:endParaRPr lang="tr-TR" sz="2400" dirty="0"/>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İçerik Yer Tutucusu 2">
            <a:extLst>
              <a:ext uri="{FF2B5EF4-FFF2-40B4-BE49-F238E27FC236}">
                <a16:creationId xmlns:a16="http://schemas.microsoft.com/office/drawing/2014/main" id="{324228E9-D8C6-A372-EA45-DD93821474C1}"/>
              </a:ext>
            </a:extLst>
          </p:cNvPr>
          <p:cNvSpPr>
            <a:spLocks noGrp="1"/>
          </p:cNvSpPr>
          <p:nvPr>
            <p:ph idx="1"/>
          </p:nvPr>
        </p:nvSpPr>
        <p:spPr>
          <a:xfrm>
            <a:off x="371094" y="2718054"/>
            <a:ext cx="3438906" cy="3207258"/>
          </a:xfrm>
        </p:spPr>
        <p:txBody>
          <a:bodyPr anchor="t">
            <a:normAutofit/>
          </a:bodyPr>
          <a:lstStyle/>
          <a:p>
            <a:r>
              <a:rPr lang="tr-TR" sz="1700" dirty="0"/>
              <a:t>Türkiye’de de deprem öncesi uyarı sistemi kullanılabilir.</a:t>
            </a:r>
          </a:p>
          <a:p>
            <a:r>
              <a:rPr kumimoji="0" lang="tr-TR" altLang="tr-TR" sz="1700" b="0" i="0" u="none" strike="noStrike" cap="none" normalizeH="0" baseline="0" dirty="0">
                <a:ln>
                  <a:noFill/>
                </a:ln>
                <a:effectLst/>
                <a:latin typeface="inherit"/>
              </a:rPr>
              <a:t>Japonya Meteoroloji Ajansı (JMA), Japonya'da yaşayanlara </a:t>
            </a:r>
            <a:r>
              <a:rPr lang="tr-TR" altLang="tr-TR" sz="1700" dirty="0">
                <a:latin typeface="inherit"/>
              </a:rPr>
              <a:t>d</a:t>
            </a:r>
            <a:r>
              <a:rPr kumimoji="0" lang="tr-TR" altLang="tr-TR" sz="1700" b="0" i="0" u="none" strike="noStrike" cap="none" normalizeH="0" baseline="0" dirty="0">
                <a:ln>
                  <a:noFill/>
                </a:ln>
                <a:effectLst/>
                <a:latin typeface="inherit"/>
              </a:rPr>
              <a:t>epremden  10-15 saniye önce bildirim yapan bir sistem geliştirip kullanmaya başlamıştır.</a:t>
            </a:r>
            <a:r>
              <a:rPr lang="tr-TR" sz="1700" b="0" i="0" dirty="0">
                <a:effectLst/>
                <a:latin typeface="Google Sans"/>
              </a:rPr>
              <a:t> Sistem deprem duruncaya kadar “Jishin desu! Jishin desu!” (Deprem var) diyerek alarm veriyor ve birçok insanın hayatını kurtarma şansını artırıyor.</a:t>
            </a:r>
            <a:endParaRPr kumimoji="0" lang="tr-TR" altLang="tr-TR" sz="1700" b="0" i="0" u="none" strike="noStrike" cap="none" normalizeH="0" baseline="0" dirty="0">
              <a:ln>
                <a:noFill/>
              </a:ln>
              <a:effectLst/>
              <a:latin typeface="Arial" panose="020B0604020202020204" pitchFamily="34" charset="0"/>
            </a:endParaRPr>
          </a:p>
          <a:p>
            <a:endParaRPr lang="tr-TR" sz="1700" dirty="0"/>
          </a:p>
        </p:txBody>
      </p:sp>
    </p:spTree>
    <p:extLst>
      <p:ext uri="{BB962C8B-B14F-4D97-AF65-F5344CB8AC3E}">
        <p14:creationId xmlns:p14="http://schemas.microsoft.com/office/powerpoint/2010/main" val="317306646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8">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Başlık 1">
            <a:extLst>
              <a:ext uri="{FF2B5EF4-FFF2-40B4-BE49-F238E27FC236}">
                <a16:creationId xmlns:a16="http://schemas.microsoft.com/office/drawing/2014/main" id="{FCBC6094-BAC9-F971-18A5-442B81A9D4C3}"/>
              </a:ext>
            </a:extLst>
          </p:cNvPr>
          <p:cNvSpPr>
            <a:spLocks noGrp="1"/>
          </p:cNvSpPr>
          <p:nvPr>
            <p:ph type="title"/>
          </p:nvPr>
        </p:nvSpPr>
        <p:spPr>
          <a:xfrm>
            <a:off x="838200" y="448721"/>
            <a:ext cx="4707671" cy="1225650"/>
          </a:xfrm>
        </p:spPr>
        <p:txBody>
          <a:bodyPr anchor="b">
            <a:normAutofit/>
          </a:bodyPr>
          <a:lstStyle/>
          <a:p>
            <a:r>
              <a:rPr lang="tr-TR" sz="3800" b="0" i="0">
                <a:solidFill>
                  <a:schemeClr val="bg1"/>
                </a:solidFill>
                <a:effectLst/>
                <a:latin typeface="Söhne"/>
              </a:rPr>
              <a:t>Deprem Tahminleri</a:t>
            </a:r>
            <a:endParaRPr lang="tr-TR" sz="3800">
              <a:solidFill>
                <a:schemeClr val="bg1"/>
              </a:solidFill>
            </a:endParaRPr>
          </a:p>
        </p:txBody>
      </p:sp>
      <p:cxnSp>
        <p:nvCxnSpPr>
          <p:cNvPr id="18" name="Straight Connector 10">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B1D5E1E3-2832-C611-031A-C5DAD90ABA11}"/>
              </a:ext>
            </a:extLst>
          </p:cNvPr>
          <p:cNvSpPr>
            <a:spLocks noGrp="1"/>
          </p:cNvSpPr>
          <p:nvPr>
            <p:ph idx="1"/>
          </p:nvPr>
        </p:nvSpPr>
        <p:spPr>
          <a:xfrm>
            <a:off x="897769" y="1909192"/>
            <a:ext cx="4586513" cy="3647710"/>
          </a:xfrm>
        </p:spPr>
        <p:txBody>
          <a:bodyPr>
            <a:normAutofit/>
          </a:bodyPr>
          <a:lstStyle/>
          <a:p>
            <a:r>
              <a:rPr lang="tr-TR" sz="2000" b="0" i="0">
                <a:solidFill>
                  <a:schemeClr val="bg1"/>
                </a:solidFill>
                <a:effectLst/>
              </a:rPr>
              <a:t>Yapay zeka teknolojisi, deprem tahminleri için kullanılabilir. Dünya genelindeki deprem verileri ve trendleri analiz edilerek, gelecekteki deprem risklerinin tahmin edilmesi mümkündür.</a:t>
            </a:r>
          </a:p>
          <a:p>
            <a:r>
              <a:rPr lang="tr-TR" sz="2000" b="1" i="0">
                <a:solidFill>
                  <a:schemeClr val="bg1"/>
                </a:solidFill>
                <a:effectLst/>
                <a:latin typeface="+mj-lt"/>
              </a:rPr>
              <a:t>ABD’deki Stanford Üniversitesi’nden uzmanlar, deprem izleme ağlarının net sinyal almasını sağlayacak bir derin öğrenme algoritması geliştirdiler.</a:t>
            </a:r>
            <a:endParaRPr lang="tr-TR" sz="2000" b="0" i="0">
              <a:solidFill>
                <a:schemeClr val="bg1"/>
              </a:solidFill>
              <a:effectLst/>
              <a:latin typeface="+mj-lt"/>
            </a:endParaRPr>
          </a:p>
          <a:p>
            <a:endParaRPr lang="tr-TR" sz="2000">
              <a:solidFill>
                <a:schemeClr val="bg1"/>
              </a:solidFill>
            </a:endParaRPr>
          </a:p>
        </p:txBody>
      </p:sp>
      <p:cxnSp>
        <p:nvCxnSpPr>
          <p:cNvPr id="19" name="Straight Connector 12">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Resim 3">
            <a:extLst>
              <a:ext uri="{FF2B5EF4-FFF2-40B4-BE49-F238E27FC236}">
                <a16:creationId xmlns:a16="http://schemas.microsoft.com/office/drawing/2014/main" id="{08E6FED6-66A6-4503-9C8A-6EE734323F95}"/>
              </a:ext>
            </a:extLst>
          </p:cNvPr>
          <p:cNvPicPr>
            <a:picLocks noChangeAspect="1"/>
          </p:cNvPicPr>
          <p:nvPr/>
        </p:nvPicPr>
        <p:blipFill>
          <a:blip r:embed="rId2"/>
          <a:stretch>
            <a:fillRect/>
          </a:stretch>
        </p:blipFill>
        <p:spPr>
          <a:xfrm>
            <a:off x="6525453" y="595726"/>
            <a:ext cx="5666547" cy="5666547"/>
          </a:xfrm>
          <a:prstGeom prst="rect">
            <a:avLst/>
          </a:prstGeom>
        </p:spPr>
      </p:pic>
    </p:spTree>
    <p:extLst>
      <p:ext uri="{BB962C8B-B14F-4D97-AF65-F5344CB8AC3E}">
        <p14:creationId xmlns:p14="http://schemas.microsoft.com/office/powerpoint/2010/main" val="3104979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Başlık 1">
            <a:extLst>
              <a:ext uri="{FF2B5EF4-FFF2-40B4-BE49-F238E27FC236}">
                <a16:creationId xmlns:a16="http://schemas.microsoft.com/office/drawing/2014/main" id="{7645D633-78AF-42CD-7F4F-470BCEDFA505}"/>
              </a:ext>
            </a:extLst>
          </p:cNvPr>
          <p:cNvSpPr>
            <a:spLocks noGrp="1"/>
          </p:cNvSpPr>
          <p:nvPr>
            <p:ph type="title"/>
          </p:nvPr>
        </p:nvSpPr>
        <p:spPr>
          <a:xfrm>
            <a:off x="838200" y="448721"/>
            <a:ext cx="4707671" cy="1225650"/>
          </a:xfrm>
        </p:spPr>
        <p:txBody>
          <a:bodyPr anchor="b">
            <a:normAutofit/>
          </a:bodyPr>
          <a:lstStyle/>
          <a:p>
            <a:r>
              <a:rPr lang="tr-TR" sz="3800" dirty="0">
                <a:solidFill>
                  <a:schemeClr val="bg1"/>
                </a:solidFill>
              </a:rPr>
              <a:t>Boxabl evler</a:t>
            </a:r>
          </a:p>
        </p:txBody>
      </p:sp>
      <p:cxnSp>
        <p:nvCxnSpPr>
          <p:cNvPr id="13" name="Straight Connector 12">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750B3EAB-9EE5-9EC2-87A6-15D283B65494}"/>
              </a:ext>
            </a:extLst>
          </p:cNvPr>
          <p:cNvSpPr>
            <a:spLocks noGrp="1"/>
          </p:cNvSpPr>
          <p:nvPr>
            <p:ph idx="1"/>
          </p:nvPr>
        </p:nvSpPr>
        <p:spPr>
          <a:xfrm>
            <a:off x="738579" y="1925847"/>
            <a:ext cx="4768779" cy="4123859"/>
          </a:xfrm>
        </p:spPr>
        <p:txBody>
          <a:bodyPr>
            <a:normAutofit/>
          </a:bodyPr>
          <a:lstStyle/>
          <a:p>
            <a:r>
              <a:rPr lang="tr-TR" sz="1800" dirty="0">
                <a:solidFill>
                  <a:schemeClr val="bg1"/>
                </a:solidFill>
              </a:rPr>
              <a:t>Türkiye bir deprem ülkesidir.Bu tarz kurulumu basit Boxabl gibi evler depolanıp deprem gibi felaket anlarında kullanılabilir. Çadır, prefabrik geçici çözümlerdir.Ama bu tarz evler en az 1-2 yıl afetzedeler için yeterlidir.</a:t>
            </a:r>
          </a:p>
          <a:p>
            <a:r>
              <a:rPr lang="tr-TR" sz="1800" dirty="0">
                <a:solidFill>
                  <a:schemeClr val="bg1"/>
                </a:solidFill>
              </a:rPr>
              <a:t>Bu evlere taşınabilir güneş paneli koyup yenilebilir enerji üretebiliriz.Aynı zamanda evin kullanılabilir enerji durumun, sıcaklığını, deprem şiddetini ölçen ve deprem öncesi uyarı sistemi olan bir panel yapay zeka kullanılarak üretilebilir.</a:t>
            </a:r>
          </a:p>
          <a:p>
            <a:r>
              <a:rPr lang="tr-TR" sz="1800" dirty="0">
                <a:solidFill>
                  <a:schemeClr val="bg1"/>
                </a:solidFill>
              </a:rPr>
              <a:t>Ayrıca bu evleri acil toplanma yerlerine koyabilir ve deprem olduğu zaman otomatik kurulabilen evler yapabiliriz.</a:t>
            </a:r>
            <a:endParaRPr lang="en-US" sz="1800" dirty="0">
              <a:solidFill>
                <a:schemeClr val="bg1"/>
              </a:solidFill>
            </a:endParaRPr>
          </a:p>
        </p:txBody>
      </p:sp>
      <p:cxnSp>
        <p:nvCxnSpPr>
          <p:cNvPr id="15" name="Straight Connector 14">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Boxabl homes can be built and assembled in an hour">
            <a:hlinkClick r:id="" action="ppaction://media"/>
            <a:extLst>
              <a:ext uri="{FF2B5EF4-FFF2-40B4-BE49-F238E27FC236}">
                <a16:creationId xmlns:a16="http://schemas.microsoft.com/office/drawing/2014/main" id="{A68F0C5A-45CE-81AA-F329-27A10495858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525453" y="0"/>
            <a:ext cx="3857624" cy="6858000"/>
          </a:xfrm>
          <a:prstGeom prst="rect">
            <a:avLst/>
          </a:prstGeom>
        </p:spPr>
      </p:pic>
    </p:spTree>
    <p:extLst>
      <p:ext uri="{BB962C8B-B14F-4D97-AF65-F5344CB8AC3E}">
        <p14:creationId xmlns:p14="http://schemas.microsoft.com/office/powerpoint/2010/main" val="156967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TotalTime>
  <Words>349</Words>
  <Application>Microsoft Office PowerPoint</Application>
  <PresentationFormat>Geniş ekran</PresentationFormat>
  <Paragraphs>26</Paragraphs>
  <Slides>10</Slides>
  <Notes>1</Notes>
  <HiddenSlides>0</HiddenSlides>
  <MMClips>1</MMClips>
  <ScaleCrop>false</ScaleCrop>
  <HeadingPairs>
    <vt:vector size="6" baseType="variant">
      <vt:variant>
        <vt:lpstr>Kullanılan Yazı Tipleri</vt:lpstr>
      </vt:variant>
      <vt:variant>
        <vt:i4>7</vt:i4>
      </vt:variant>
      <vt:variant>
        <vt:lpstr>Tema</vt:lpstr>
      </vt:variant>
      <vt:variant>
        <vt:i4>1</vt:i4>
      </vt:variant>
      <vt:variant>
        <vt:lpstr>Slayt Başlıkları</vt:lpstr>
      </vt:variant>
      <vt:variant>
        <vt:i4>10</vt:i4>
      </vt:variant>
    </vt:vector>
  </HeadingPairs>
  <TitlesOfParts>
    <vt:vector size="18" baseType="lpstr">
      <vt:lpstr>Arial</vt:lpstr>
      <vt:lpstr>Arial</vt:lpstr>
      <vt:lpstr>Calibri</vt:lpstr>
      <vt:lpstr>Calibri Light</vt:lpstr>
      <vt:lpstr>Google Sans</vt:lpstr>
      <vt:lpstr>inherit</vt:lpstr>
      <vt:lpstr>Söhne</vt:lpstr>
      <vt:lpstr>Office Teması</vt:lpstr>
      <vt:lpstr>Deprem için yapay zekanın kullanımı</vt:lpstr>
      <vt:lpstr>Yapay Zeka Nedir?</vt:lpstr>
      <vt:lpstr>Deprem</vt:lpstr>
      <vt:lpstr>PowerPoint Sunusu</vt:lpstr>
      <vt:lpstr>Yapay Zekayı deprem için nasıl kullanabiliriz?</vt:lpstr>
      <vt:lpstr>Binaların analizi</vt:lpstr>
      <vt:lpstr>Deprem öncesi uyarı sistemi</vt:lpstr>
      <vt:lpstr>Deprem Tahminleri</vt:lpstr>
      <vt:lpstr>Boxabl evler</vt:lpstr>
      <vt:lpstr>Kaynakça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BARIŞ SEMERCİ</dc:creator>
  <cp:lastModifiedBy>BARIŞ SEMERCİ</cp:lastModifiedBy>
  <cp:revision>7</cp:revision>
  <dcterms:created xsi:type="dcterms:W3CDTF">2023-03-05T08:52:10Z</dcterms:created>
  <dcterms:modified xsi:type="dcterms:W3CDTF">2023-03-05T18:28:43Z</dcterms:modified>
</cp:coreProperties>
</file>

<file path=docProps/thumbnail.jpeg>
</file>